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 SemiBold"/>
      <p:regular r:id="rId12"/>
      <p:bold r:id="rId13"/>
      <p:italic r:id="rId14"/>
      <p:boldItalic r:id="rId15"/>
    </p:embeddedFont>
    <p:embeddedFont>
      <p:font typeface="Montserrat"/>
      <p:regular r:id="rId16"/>
      <p:bold r:id="rId17"/>
      <p:italic r:id="rId18"/>
      <p:boldItalic r:id="rId19"/>
    </p:embeddedFont>
    <p:embeddedFont>
      <p:font typeface="Frank Ruhl Libre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rankRuhlLibr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FrankRuhlLibre-bold.fntdata"/><Relationship Id="rId13" Type="http://schemas.openxmlformats.org/officeDocument/2006/relationships/font" Target="fonts/MontserratSemiBold-bold.fntdata"/><Relationship Id="rId12" Type="http://schemas.openxmlformats.org/officeDocument/2006/relationships/font" Target="fonts/Montserrat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SemiBold-boldItalic.fntdata"/><Relationship Id="rId14" Type="http://schemas.openxmlformats.org/officeDocument/2006/relationships/font" Target="fonts/MontserratSemiBold-italic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06743487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0674348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06743487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06743487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06743487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06743487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06743487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06743487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06743487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06743487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solidFill>
          <a:srgbClr val="220337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1"/>
          <p:cNvSpPr txBox="1"/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b="0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/>
          <p:nvPr>
            <p:ph hasCustomPrompt="1" type="title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3000">
                <a:solidFill>
                  <a:srgbClr val="57068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007950" y="3094875"/>
            <a:ext cx="3128100" cy="11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descr=" "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2"/>
          <p:cNvSpPr txBox="1"/>
          <p:nvPr>
            <p:ph idx="2" type="subTitle"/>
          </p:nvPr>
        </p:nvSpPr>
        <p:spPr>
          <a:xfrm>
            <a:off x="1429500" y="2353776"/>
            <a:ext cx="6285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Text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3"/>
          <p:cNvSpPr txBox="1"/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CUSTOM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587975"/>
            <a:ext cx="36108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40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311700" y="1836175"/>
            <a:ext cx="3610800" cy="24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4"/>
          <p:cNvSpPr txBox="1"/>
          <p:nvPr/>
        </p:nvSpPr>
        <p:spPr>
          <a:xfrm>
            <a:off x="5958050" y="683000"/>
            <a:ext cx="27786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4"/>
          <p:cNvSpPr txBox="1"/>
          <p:nvPr>
            <p:ph idx="2" type="body"/>
          </p:nvPr>
        </p:nvSpPr>
        <p:spPr>
          <a:xfrm>
            <a:off x="5824575" y="68305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7" name="Google Shape;87;p14"/>
          <p:cNvSpPr txBox="1"/>
          <p:nvPr>
            <p:ph idx="3" type="body"/>
          </p:nvPr>
        </p:nvSpPr>
        <p:spPr>
          <a:xfrm>
            <a:off x="5824575" y="1931875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8" name="Google Shape;88;p14"/>
          <p:cNvSpPr txBox="1"/>
          <p:nvPr>
            <p:ph idx="4" type="body"/>
          </p:nvPr>
        </p:nvSpPr>
        <p:spPr>
          <a:xfrm>
            <a:off x="5824575" y="318070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">
    <p:bg>
      <p:bgPr>
        <a:solidFill>
          <a:srgbClr val="220337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2" name="Google Shape;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5"/>
          <p:cNvSpPr txBox="1"/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 " id="96" name="Google Shape;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3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2802" y="-34225"/>
            <a:ext cx="9269596" cy="5180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592275" y="522825"/>
            <a:ext cx="8144400" cy="3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03" name="Google Shape;1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_1_1_1">
    <p:bg>
      <p:bgPr>
        <a:solidFill>
          <a:srgbClr val="220337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367" l="308" r="327" t="357"/>
          <a:stretch/>
        </p:blipFill>
        <p:spPr>
          <a:xfrm>
            <a:off x="0" y="25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York University logo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/>
        </p:nvSpPr>
        <p:spPr>
          <a:xfrm>
            <a:off x="4583948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448400"/>
            <a:ext cx="65511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587970"/>
            <a:ext cx="49455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6"/>
          <p:cNvSpPr txBox="1"/>
          <p:nvPr>
            <p:ph idx="3" type="subTitle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4" type="subTitle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 "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708000"/>
            <a:ext cx="313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24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542000"/>
            <a:ext cx="30546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5600">
                <a:solidFill>
                  <a:srgbClr val="57068C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 "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56" name="Google Shape;56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60" name="Google Shape;6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b="1" sz="3600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join.slack.com/t/nyudatascienc-zh27935/signup" TargetMode="External"/><Relationship Id="rId4" Type="http://schemas.openxmlformats.org/officeDocument/2006/relationships/hyperlink" Target="https://github.com/abirami1998/NYU-Data-Science-Bootcamp-Spring-2024" TargetMode="External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Data Science Bootcamp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Spring ’24</a:t>
            </a:r>
            <a:endParaRPr sz="3700"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02/27/2024</a:t>
            </a:r>
            <a:endParaRPr/>
          </a:p>
        </p:txBody>
      </p:sp>
      <p:sp>
        <p:nvSpPr>
          <p:cNvPr id="112" name="Google Shape;112;p19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Week 1: Introduction to Python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1" type="subTitle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260700" y="263050"/>
            <a:ext cx="67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Bootcamp Timeline</a:t>
            </a:r>
            <a:endParaRPr b="1"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7150"/>
            <a:ext cx="8096020" cy="1885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59025"/>
            <a:ext cx="7391793" cy="19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9075" y="3221600"/>
            <a:ext cx="1054125" cy="10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356850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Logistics</a:t>
            </a:r>
            <a:endParaRPr sz="3000"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448400"/>
            <a:ext cx="7687800" cy="26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900"/>
              <a:buFont typeface="Arial"/>
              <a:buChar char="❏"/>
            </a:pPr>
            <a:r>
              <a:rPr lang="en" sz="19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Join the</a:t>
            </a:r>
            <a:r>
              <a:rPr lang="en" sz="1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SLACK</a:t>
            </a:r>
            <a:r>
              <a:rPr lang="en" sz="19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community – Perfect place to ask your questions and discuss interesting problems and find project teammates.</a:t>
            </a:r>
            <a:endParaRPr sz="19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❏"/>
            </a:pPr>
            <a:r>
              <a:rPr lang="en" sz="19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Visit the</a:t>
            </a:r>
            <a:r>
              <a:rPr lang="en" sz="1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 GitHub</a:t>
            </a:r>
            <a:r>
              <a:rPr lang="en" sz="19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page to access PPTs and Colab notebooks discussed in each section.</a:t>
            </a:r>
            <a:endParaRPr sz="19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❏"/>
            </a:pPr>
            <a:r>
              <a:rPr lang="en" sz="19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You can email us at </a:t>
            </a:r>
            <a:r>
              <a:rPr lang="en" sz="1900">
                <a:solidFill>
                  <a:srgbClr val="8900E1"/>
                </a:solidFill>
                <a:latin typeface="Arial"/>
                <a:ea typeface="Arial"/>
                <a:cs typeface="Arial"/>
                <a:sym typeface="Arial"/>
              </a:rPr>
              <a:t>datasciencebootcamp@nyu.edu</a:t>
            </a:r>
            <a:endParaRPr sz="1900">
              <a:solidFill>
                <a:srgbClr val="8900E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3450" y="356850"/>
            <a:ext cx="401225" cy="3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Agenda</a:t>
            </a:r>
            <a:endParaRPr sz="3000"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448400"/>
            <a:ext cx="46227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➔"/>
            </a:pPr>
            <a:r>
              <a:rPr lang="en" sz="19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Why Python ?</a:t>
            </a:r>
            <a:endParaRPr sz="19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➔"/>
            </a:pPr>
            <a:r>
              <a:rPr lang="en" sz="19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Datatypes</a:t>
            </a:r>
            <a:endParaRPr sz="19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➔"/>
            </a:pPr>
            <a:r>
              <a:rPr lang="en" sz="19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Control Statements</a:t>
            </a:r>
            <a:endParaRPr sz="19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➔"/>
            </a:pPr>
            <a:r>
              <a:rPr lang="en" sz="19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Loops</a:t>
            </a:r>
            <a:endParaRPr sz="19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➔"/>
            </a:pPr>
            <a:r>
              <a:rPr lang="en" sz="19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endParaRPr sz="19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Arial"/>
              <a:buChar char="➔"/>
            </a:pPr>
            <a:r>
              <a:rPr lang="en" sz="19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sz="19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625" y="1039250"/>
            <a:ext cx="2593075" cy="32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use Python?</a:t>
            </a:r>
            <a:endParaRPr sz="3000"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50" y="1666775"/>
            <a:ext cx="4241876" cy="225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4572000" y="1103375"/>
            <a:ext cx="4813200" cy="3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700"/>
              <a:buChar char="★"/>
            </a:pPr>
            <a:r>
              <a:rPr b="1" lang="en" sz="1700">
                <a:solidFill>
                  <a:srgbClr val="8900E1"/>
                </a:solidFill>
              </a:rPr>
              <a:t>EASY</a:t>
            </a:r>
            <a:r>
              <a:rPr lang="en" sz="1700">
                <a:solidFill>
                  <a:srgbClr val="404040"/>
                </a:solidFill>
              </a:rPr>
              <a:t> to read, learn and write. It is a High Level language.</a:t>
            </a:r>
            <a:endParaRPr sz="1700">
              <a:solidFill>
                <a:srgbClr val="404040"/>
              </a:solidFill>
            </a:endParaRPr>
          </a:p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" sz="1700">
                <a:solidFill>
                  <a:srgbClr val="404040"/>
                </a:solidFill>
              </a:rPr>
              <a:t>Its </a:t>
            </a:r>
            <a:r>
              <a:rPr b="1" lang="en" sz="1700">
                <a:solidFill>
                  <a:srgbClr val="8900E1"/>
                </a:solidFill>
              </a:rPr>
              <a:t>HIGHLY PRODUCTIVE </a:t>
            </a:r>
            <a:r>
              <a:rPr lang="en" sz="1700">
                <a:solidFill>
                  <a:srgbClr val="404040"/>
                </a:solidFill>
              </a:rPr>
              <a:t>– Much more concise and requires less time, effort and lines of code to perform the same operations.</a:t>
            </a:r>
            <a:endParaRPr sz="1700">
              <a:solidFill>
                <a:srgbClr val="404040"/>
              </a:solidFill>
            </a:endParaRPr>
          </a:p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" sz="1700">
                <a:solidFill>
                  <a:srgbClr val="404040"/>
                </a:solidFill>
              </a:rPr>
              <a:t>It is slow </a:t>
            </a:r>
            <a:r>
              <a:rPr lang="en" sz="1700" u="sng">
                <a:solidFill>
                  <a:srgbClr val="404040"/>
                </a:solidFill>
              </a:rPr>
              <a:t>but</a:t>
            </a:r>
            <a:r>
              <a:rPr lang="en" sz="1700">
                <a:solidFill>
                  <a:srgbClr val="404040"/>
                </a:solidFill>
              </a:rPr>
              <a:t> </a:t>
            </a:r>
            <a:r>
              <a:rPr b="1" lang="en" sz="1700">
                <a:solidFill>
                  <a:srgbClr val="8900E1"/>
                </a:solidFill>
              </a:rPr>
              <a:t>Development Speed &gt;&gt; Execution Speed</a:t>
            </a:r>
            <a:endParaRPr b="1" sz="1700">
              <a:solidFill>
                <a:srgbClr val="8900E1"/>
              </a:solidFill>
            </a:endParaRPr>
          </a:p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b="1" lang="en" sz="1700">
                <a:solidFill>
                  <a:srgbClr val="8900E1"/>
                </a:solidFill>
              </a:rPr>
              <a:t>Big Community </a:t>
            </a:r>
            <a:r>
              <a:rPr lang="en" sz="1700">
                <a:solidFill>
                  <a:srgbClr val="404040"/>
                </a:solidFill>
              </a:rPr>
              <a:t>– Rich set of standard libraries and frameworks for several purposes.</a:t>
            </a:r>
            <a:endParaRPr sz="17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5387075" y="4691675"/>
            <a:ext cx="34815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Fun Fact : Python is written in C</a:t>
            </a:r>
            <a:endParaRPr sz="1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4">
            <a:alphaModFix/>
          </a:blip>
          <a:srcRect b="18479" l="24816" r="22110" t="18124"/>
          <a:stretch/>
        </p:blipFill>
        <p:spPr>
          <a:xfrm>
            <a:off x="5028425" y="4550037"/>
            <a:ext cx="422750" cy="50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</a:t>
            </a:r>
            <a:r>
              <a:rPr lang="en" sz="4000"/>
              <a:t>&amp;</a:t>
            </a:r>
            <a:r>
              <a:rPr lang="en"/>
              <a:t>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330662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